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15"/>
  </p:notesMasterIdLst>
  <p:handoutMasterIdLst>
    <p:handoutMasterId r:id="rId16"/>
  </p:handoutMasterIdLst>
  <p:sldIdLst>
    <p:sldId id="258" r:id="rId5"/>
    <p:sldId id="259" r:id="rId6"/>
    <p:sldId id="257" r:id="rId7"/>
    <p:sldId id="262" r:id="rId8"/>
    <p:sldId id="266" r:id="rId9"/>
    <p:sldId id="267" r:id="rId10"/>
    <p:sldId id="268" r:id="rId11"/>
    <p:sldId id="269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8080"/>
    <a:srgbClr val="474747"/>
    <a:srgbClr val="800000"/>
    <a:srgbClr val="1D6F42"/>
    <a:srgbClr val="10793F"/>
    <a:srgbClr val="336600"/>
    <a:srgbClr val="006600"/>
    <a:srgbClr val="004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86D4534-209B-60D8-FADA-066CD2C407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04DB31-F339-90F2-B99C-6FF9705F7C1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7AC46-805C-4912-B3F6-B85C2287ED36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CD0A35-8F59-3D42-D551-CB2FF72DE2B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804DD1-E5A2-2804-2441-35D9D70EC12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623BA-5826-4C1D-B1B4-5355B5FFB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95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F4696-06CF-462D-99A6-A4DFB04344AA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F16D3-0508-4CFC-8536-3DE01684D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83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0778E-23EA-4F7C-A4F1-35FB7DC497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 b="0" i="0" baseline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Black" panose="02000000000000000000" pitchFamily="2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F140CF-80B6-4C65-BA88-812198E83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1953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D4787-F3F8-4F70-A426-E4FB1685D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247774"/>
            <a:ext cx="3932237" cy="1228725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88335D-D277-434C-A3F9-5A2E1C67E2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47775"/>
            <a:ext cx="6172200" cy="46132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0CDEE-17AE-476F-9AE0-36241F0B09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81274"/>
            <a:ext cx="3932237" cy="328771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966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14DA1-8602-45C2-815C-270D0EE3F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6325"/>
            <a:ext cx="10515600" cy="1066800"/>
          </a:xfrm>
        </p:spPr>
        <p:txBody>
          <a:bodyPr>
            <a:normAutofit/>
          </a:bodyPr>
          <a:lstStyle>
            <a:lvl1pPr>
              <a:defRPr sz="5400"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CEAE23-26CB-43EB-B3DC-E03AF40AC9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666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>
                <a:solidFill>
                  <a:srgbClr val="00666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2pPr>
            <a:lvl3pPr>
              <a:defRPr>
                <a:solidFill>
                  <a:srgbClr val="00666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3pPr>
            <a:lvl4pPr>
              <a:defRPr>
                <a:solidFill>
                  <a:srgbClr val="00666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4pPr>
            <a:lvl5pPr>
              <a:defRPr>
                <a:solidFill>
                  <a:srgbClr val="00666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5767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6FCDE5-43A7-4D43-9405-BB4C48D66E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200149"/>
            <a:ext cx="2628900" cy="4976814"/>
          </a:xfrm>
        </p:spPr>
        <p:txBody>
          <a:bodyPr vert="eaVert"/>
          <a:lstStyle>
            <a:lvl1pPr>
              <a:defRPr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502115-239E-4EA4-A45C-EF3020E00D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200149"/>
            <a:ext cx="7734300" cy="4976813"/>
          </a:xfrm>
        </p:spPr>
        <p:txBody>
          <a:bodyPr vert="eaVert">
            <a:normAutofit/>
          </a:bodyPr>
          <a:lstStyle>
            <a:lvl1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2pPr>
            <a:lvl3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3pPr>
            <a:lvl4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4pPr>
            <a:lvl5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1724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12DB6-F2D8-A61C-401D-0AD33DFC6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>
                <a:solidFill>
                  <a:srgbClr val="00666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4814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DEDBB-15C9-4BBF-BF08-0970C567D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25" y="984250"/>
            <a:ext cx="10515600" cy="1325563"/>
          </a:xfrm>
        </p:spPr>
        <p:txBody>
          <a:bodyPr>
            <a:normAutofit/>
          </a:bodyPr>
          <a:lstStyle>
            <a:lvl1pPr>
              <a:defRPr sz="5400"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6D7B5-0DC0-424C-B131-8F90D54B7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7125"/>
            <a:ext cx="10515600" cy="347662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2pPr>
            <a:lvl3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3pPr>
            <a:lvl4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4pPr>
            <a:lvl5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6381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B3752-59EF-4D0C-AFF7-B04A4A6C6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3013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4B94C-5A47-49BE-9A69-3E2E5B6F1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37991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0864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15BEE-077B-4427-B50A-E65F1E207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44537-3FF4-48BE-8670-E592E55BEF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24075"/>
            <a:ext cx="5181600" cy="405288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2pPr>
            <a:lvl3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3pPr>
            <a:lvl4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4pPr>
            <a:lvl5pPr>
              <a:defRPr sz="2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ED90DE-C704-467F-B8C1-78FE7339B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4073"/>
            <a:ext cx="5181600" cy="4052889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b="1" kern="1200" dirty="0">
                <a:solidFill>
                  <a:schemeClr val="bg1"/>
                </a:solidFill>
                <a:latin typeface="Segoe UI Semibold" panose="020B0702040204020203" pitchFamily="34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b="1" kern="1200" dirty="0">
                <a:solidFill>
                  <a:schemeClr val="bg1"/>
                </a:solidFill>
                <a:latin typeface="Segoe UI Semibold" panose="020B0702040204020203" pitchFamily="34" charset="0"/>
                <a:ea typeface="Roboto Black" panose="02000000000000000000" pitchFamily="2" charset="0"/>
                <a:cs typeface="Segoe UI Semibold" panose="020B07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b="1" kern="1200" dirty="0">
                <a:solidFill>
                  <a:schemeClr val="bg1"/>
                </a:solidFill>
                <a:latin typeface="Segoe UI Semibold" panose="020B0702040204020203" pitchFamily="34" charset="0"/>
                <a:ea typeface="Roboto Black" panose="02000000000000000000" pitchFamily="2" charset="0"/>
                <a:cs typeface="Segoe UI Semibold" panose="020B07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b="1" kern="1200" dirty="0">
                <a:solidFill>
                  <a:schemeClr val="bg1"/>
                </a:solidFill>
                <a:latin typeface="Segoe UI Semibold" panose="020B0702040204020203" pitchFamily="34" charset="0"/>
                <a:ea typeface="Roboto Black" panose="02000000000000000000" pitchFamily="2" charset="0"/>
                <a:cs typeface="Segoe UI Semibold" panose="020B07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b="1" kern="1200" dirty="0">
                <a:solidFill>
                  <a:schemeClr val="bg1"/>
                </a:solidFill>
                <a:latin typeface="Segoe UI Semibold" panose="020B0702040204020203" pitchFamily="34" charset="0"/>
                <a:ea typeface="Roboto Black" panose="02000000000000000000" pitchFamily="2" charset="0"/>
                <a:cs typeface="Segoe UI Semibold" panose="020B07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01390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37D50-49CB-46A1-ABCC-4BF30A01E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191" y="1050923"/>
            <a:ext cx="10515600" cy="1325563"/>
          </a:xfrm>
        </p:spPr>
        <p:txBody>
          <a:bodyPr>
            <a:normAutofit/>
          </a:bodyPr>
          <a:lstStyle>
            <a:lvl1pPr>
              <a:defRPr sz="5400"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32F57-4DDD-476D-A74D-7EFFD58B7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014" y="2490787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C184B3-4E0C-478E-8D3D-B2ABB5DF1E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2014" y="3429000"/>
            <a:ext cx="5157787" cy="2743201"/>
          </a:xfrm>
        </p:spPr>
        <p:txBody>
          <a:bodyPr>
            <a:normAutofit/>
          </a:bodyPr>
          <a:lstStyle>
            <a:lvl1pPr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2pPr>
            <a:lvl3pPr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3pPr>
            <a:lvl4pPr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4pPr>
            <a:lvl5pPr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AC5130-A1A9-4C94-9C3F-35FDF1AA1C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7603" y="2490787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en-US" sz="28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303E2B-625B-4DA4-9128-9F87CE9C54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7603" y="3429000"/>
            <a:ext cx="5183188" cy="2743201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400" b="1" kern="12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8314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90F46-BDF0-4C38-BC0F-3102B984D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8330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20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207E3-A94E-4A75-81F0-828A0932F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90650"/>
            <a:ext cx="3932237" cy="990600"/>
          </a:xfrm>
        </p:spPr>
        <p:txBody>
          <a:bodyPr anchor="b">
            <a:noAutofit/>
          </a:bodyPr>
          <a:lstStyle>
            <a:lvl1pPr>
              <a:defRPr sz="3600"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8C41F-4B11-420A-9C88-BE6219D6C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7938" y="1390649"/>
            <a:ext cx="6172200" cy="4478337"/>
          </a:xfrm>
        </p:spPr>
        <p:txBody>
          <a:bodyPr/>
          <a:lstStyle>
            <a:lvl1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2pPr>
            <a:lvl3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3pPr>
            <a:lvl4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4pPr>
            <a:lvl5pPr>
              <a:defRPr sz="2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743CBC-1027-4620-9789-001985F1CB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05074"/>
            <a:ext cx="3932237" cy="336391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4648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7000" contras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6B450E-1CBA-46B3-9568-263A65476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275"/>
            <a:ext cx="10515600" cy="1066800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A0A82-334D-4A5B-9060-AD5C4EE95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92349"/>
            <a:ext cx="10515600" cy="3870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A9E83A-7FA8-79BA-4E88-4B2A7B2C42B3}"/>
              </a:ext>
            </a:extLst>
          </p:cNvPr>
          <p:cNvSpPr/>
          <p:nvPr userDrawn="1"/>
        </p:nvSpPr>
        <p:spPr>
          <a:xfrm>
            <a:off x="609600" y="120073"/>
            <a:ext cx="1644073" cy="7019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Your Logo</a:t>
            </a:r>
            <a:endParaRPr lang="bg-BG" b="1" dirty="0">
              <a:solidFill>
                <a:srgbClr val="FF0000"/>
              </a:solidFill>
            </a:endParaRPr>
          </a:p>
        </p:txBody>
      </p:sp>
      <p:pic>
        <p:nvPicPr>
          <p:cNvPr id="7" name="Picture 6" descr="A white screen with blue and red text&#10;&#10;Description automatically generated">
            <a:extLst>
              <a:ext uri="{FF2B5EF4-FFF2-40B4-BE49-F238E27FC236}">
                <a16:creationId xmlns:a16="http://schemas.microsoft.com/office/drawing/2014/main" id="{85F218D9-FAB1-CBCD-28F5-64E5A439B02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A cartoon rhinoceros with thumbs up&#10;&#10;Description automatically generated">
            <a:extLst>
              <a:ext uri="{FF2B5EF4-FFF2-40B4-BE49-F238E27FC236}">
                <a16:creationId xmlns:a16="http://schemas.microsoft.com/office/drawing/2014/main" id="{DFDB659C-EFF5-CCF4-D8E7-9F8A7EB7823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80" y="77460"/>
            <a:ext cx="846439" cy="78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25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ln>
            <a:noFill/>
          </a:ln>
          <a:solidFill>
            <a:srgbClr val="10793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Roboto black" panose="02000000000000000000" pitchFamily="2" charset="0"/>
          <a:ea typeface="Roboto black" panose="02000000000000000000" pitchFamily="2" charset="0"/>
          <a:cs typeface="Segoe UI Semibold" panose="020B07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i="0" kern="1200" baseline="0">
          <a:solidFill>
            <a:srgbClr val="474747"/>
          </a:solidFill>
          <a:latin typeface="Segoe UI Semibold" panose="020B0702040204020203" pitchFamily="34" charset="0"/>
          <a:ea typeface="Roboto" panose="02000000000000000000" pitchFamily="2" charset="0"/>
          <a:cs typeface="Segoe UI Semibold" panose="020B07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i="0" kern="1200" baseline="0">
          <a:solidFill>
            <a:srgbClr val="474747"/>
          </a:solidFill>
          <a:latin typeface="Segoe UI Semibold" panose="020B0702040204020203" pitchFamily="34" charset="0"/>
          <a:ea typeface="Roboto" panose="02000000000000000000" pitchFamily="2" charset="0"/>
          <a:cs typeface="Segoe UI Semibold" panose="020B07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i="0" kern="1200" baseline="0">
          <a:solidFill>
            <a:srgbClr val="474747"/>
          </a:solidFill>
          <a:latin typeface="Segoe UI Semibold" panose="020B0702040204020203" pitchFamily="34" charset="0"/>
          <a:ea typeface="Roboto" panose="02000000000000000000" pitchFamily="2" charset="0"/>
          <a:cs typeface="Segoe UI Semibold" panose="020B07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 baseline="0">
          <a:solidFill>
            <a:srgbClr val="474747"/>
          </a:solidFill>
          <a:latin typeface="Segoe UI Semibold" panose="020B0702040204020203" pitchFamily="34" charset="0"/>
          <a:ea typeface="Roboto" panose="02000000000000000000" pitchFamily="2" charset="0"/>
          <a:cs typeface="Segoe UI Semibold" panose="020B07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1" i="0" kern="1200" baseline="0">
          <a:solidFill>
            <a:srgbClr val="474747"/>
          </a:solidFill>
          <a:latin typeface="Segoe UI Semibold" panose="020B0702040204020203" pitchFamily="34" charset="0"/>
          <a:ea typeface="Roboto" panose="02000000000000000000" pitchFamily="2" charset="0"/>
          <a:cs typeface="Segoe UI Semibold" panose="020B07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admin@computergaga.com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.uk/Advanced-Excel-Formulas-Unleashing-Brilliance/dp/148427124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hyperlink" Target="https://computergaga.com/" TargetMode="Externa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E518B-1DB4-3D8B-BD16-B74BB954F6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3849" y="1122363"/>
            <a:ext cx="10124303" cy="2387600"/>
          </a:xfrm>
        </p:spPr>
        <p:txBody>
          <a:bodyPr/>
          <a:lstStyle/>
          <a:p>
            <a:r>
              <a:rPr lang="en-GB" dirty="0"/>
              <a:t>Advanced Formulas in Excel</a:t>
            </a:r>
            <a:br>
              <a:rPr lang="en-GB" dirty="0"/>
            </a:br>
            <a:r>
              <a:rPr lang="en-GB" sz="5400" dirty="0"/>
              <a:t>Beyond the Basics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C843E5-F4CE-8404-9902-8984542C94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62676"/>
            <a:ext cx="9144000" cy="2082070"/>
          </a:xfrm>
        </p:spPr>
        <p:txBody>
          <a:bodyPr>
            <a:normAutofit lnSpcReduction="10000"/>
          </a:bodyPr>
          <a:lstStyle/>
          <a:p>
            <a:r>
              <a:rPr lang="en-GB" sz="4700" dirty="0">
                <a:effectLst/>
              </a:rPr>
              <a:t>Alan Murray</a:t>
            </a:r>
          </a:p>
          <a:p>
            <a:endParaRPr lang="en-GB" sz="1700" dirty="0">
              <a:effectLst/>
            </a:endParaRPr>
          </a:p>
          <a:p>
            <a:pPr algn="l"/>
            <a:endParaRPr lang="en-GB" sz="1700" dirty="0">
              <a:effectLst/>
            </a:endParaRPr>
          </a:p>
          <a:p>
            <a:pPr algn="l"/>
            <a:r>
              <a:rPr lang="en-GB" sz="1700" dirty="0">
                <a:effectLst/>
              </a:rPr>
              <a:t>Download these files:</a:t>
            </a:r>
          </a:p>
          <a:p>
            <a:pPr algn="l"/>
            <a:r>
              <a:rPr lang="en-GB" sz="1700" dirty="0">
                <a:effectLst/>
              </a:rPr>
              <a:t>computergaga.com/_excel/files/exceldays-formulas-masterclass.zip</a:t>
            </a:r>
          </a:p>
        </p:txBody>
      </p:sp>
    </p:spTree>
    <p:extLst>
      <p:ext uri="{BB962C8B-B14F-4D97-AF65-F5344CB8AC3E}">
        <p14:creationId xmlns:p14="http://schemas.microsoft.com/office/powerpoint/2010/main" val="257437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433A6-DAAD-5B98-800B-7EEBF033E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>
              <a:defRPr lang="en-US"/>
            </a:defPPr>
            <a:lvl1pPr marL="0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4267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8534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2802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7069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1336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603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9870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4137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sz="5400" dirty="0">
                <a:solidFill>
                  <a:srgbClr val="006666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Segoe UI Semibold" panose="020B0702040204020203" pitchFamily="34" charset="0"/>
              </a:rPr>
              <a:t>Connect with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922F7-9FD0-C11C-32F0-2A4547D51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lang="en-US"/>
            </a:defPPr>
            <a:lvl1pPr marL="0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4267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8534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2802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7069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1336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603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9870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4137" algn="l" defTabSz="1088534" rtl="0" eaLnBrk="1" latinLnBrk="0" hangingPunct="1"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defTabSz="914400"/>
            <a:r>
              <a:rPr lang="en-GB" sz="2800" dirty="0">
                <a:solidFill>
                  <a:srgbClr val="006666"/>
                </a:solidFill>
                <a:latin typeface="Segoe UI Semibold" panose="020B0702040204020203" pitchFamily="34" charset="0"/>
                <a:ea typeface="Roboto" panose="02000000000000000000" pitchFamily="2" charset="0"/>
                <a:cs typeface="Segoe UI Semibold" panose="020B0702040204020203" pitchFamily="34" charset="0"/>
              </a:rPr>
              <a:t>Email: </a:t>
            </a:r>
            <a:r>
              <a:rPr lang="en-GB" sz="2800" dirty="0">
                <a:solidFill>
                  <a:srgbClr val="006666"/>
                </a:solidFill>
                <a:latin typeface="Segoe UI Semibold" panose="020B0702040204020203" pitchFamily="34" charset="0"/>
                <a:ea typeface="Roboto" panose="02000000000000000000" pitchFamily="2" charset="0"/>
                <a:cs typeface="Segoe UI Semibold" panose="020B07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admin@computergaga.com</a:t>
            </a:r>
            <a:endParaRPr lang="en-GB" sz="2800" dirty="0">
              <a:solidFill>
                <a:srgbClr val="006666"/>
              </a:solidFill>
              <a:latin typeface="Segoe UI Semibold" panose="020B0702040204020203" pitchFamily="34" charset="0"/>
              <a:ea typeface="Roboto" panose="02000000000000000000" pitchFamily="2" charset="0"/>
              <a:cs typeface="Segoe UI Semibold" panose="020B0702040204020203" pitchFamily="34" charset="0"/>
            </a:endParaRPr>
          </a:p>
          <a:p>
            <a:pPr marL="228600" defTabSz="914400"/>
            <a:r>
              <a:rPr lang="en-GB" sz="2800" dirty="0">
                <a:solidFill>
                  <a:srgbClr val="006666"/>
                </a:solidFill>
                <a:latin typeface="Segoe UI Semibold" panose="020B0702040204020203" pitchFamily="34" charset="0"/>
                <a:ea typeface="Roboto" panose="02000000000000000000" pitchFamily="2" charset="0"/>
                <a:cs typeface="Segoe UI Semibold" panose="020B0702040204020203" pitchFamily="34" charset="0"/>
              </a:rPr>
              <a:t>X: @Computergaga1</a:t>
            </a:r>
          </a:p>
          <a:p>
            <a:pPr marL="228600" defTabSz="914400"/>
            <a:r>
              <a:rPr lang="en-GB" sz="2800" dirty="0">
                <a:solidFill>
                  <a:srgbClr val="006666"/>
                </a:solidFill>
                <a:latin typeface="Segoe UI Semibold" panose="020B0702040204020203" pitchFamily="34" charset="0"/>
                <a:ea typeface="Roboto" panose="02000000000000000000" pitchFamily="2" charset="0"/>
                <a:cs typeface="Segoe UI Semibold" panose="020B0702040204020203" pitchFamily="34" charset="0"/>
              </a:rPr>
              <a:t>Instagram: @Computergaga1</a:t>
            </a:r>
          </a:p>
          <a:p>
            <a:pPr marL="228600" defTabSz="914400"/>
            <a:r>
              <a:rPr lang="en-GB" sz="2800" dirty="0">
                <a:solidFill>
                  <a:srgbClr val="006666"/>
                </a:solidFill>
                <a:latin typeface="Segoe UI Semibold" panose="020B0702040204020203" pitchFamily="34" charset="0"/>
                <a:ea typeface="Roboto" panose="02000000000000000000" pitchFamily="2" charset="0"/>
                <a:cs typeface="Segoe UI Semibold" panose="020B0702040204020203" pitchFamily="34" charset="0"/>
              </a:rPr>
              <a:t>LinkedIn: Alan Murray </a:t>
            </a:r>
            <a:r>
              <a:rPr lang="en-GB" sz="2800" dirty="0" err="1">
                <a:solidFill>
                  <a:srgbClr val="006666"/>
                </a:solidFill>
                <a:latin typeface="Segoe UI Semibold" panose="020B0702040204020203" pitchFamily="34" charset="0"/>
                <a:ea typeface="Roboto" panose="02000000000000000000" pitchFamily="2" charset="0"/>
                <a:cs typeface="Segoe UI Semibold" panose="020B0702040204020203" pitchFamily="34" charset="0"/>
              </a:rPr>
              <a:t>Computergaga</a:t>
            </a:r>
            <a:endParaRPr lang="en-GB" sz="2800" dirty="0">
              <a:solidFill>
                <a:srgbClr val="006666"/>
              </a:solidFill>
              <a:latin typeface="Segoe UI Semibold" panose="020B0702040204020203" pitchFamily="34" charset="0"/>
              <a:ea typeface="Roboto" panose="02000000000000000000" pitchFamily="2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977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08786" y="1242096"/>
            <a:ext cx="1414434" cy="2110704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/>
          <p:cNvSpPr txBox="1">
            <a:spLocks noGrp="1"/>
          </p:cNvSpPr>
          <p:nvPr>
            <p:ph idx="1"/>
          </p:nvPr>
        </p:nvSpPr>
        <p:spPr>
          <a:xfrm>
            <a:off x="533400" y="1364885"/>
            <a:ext cx="10515600" cy="4447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lnSpcReduction="10000"/>
          </a:bodyPr>
          <a:lstStyle/>
          <a:p>
            <a:pPr marR="0" lvl="0">
              <a:lnSpc>
                <a:spcPct val="150000"/>
              </a:lnSpc>
              <a:spcAft>
                <a:spcPts val="0"/>
              </a:spcAft>
              <a:buClr>
                <a:srgbClr val="10793F"/>
              </a:buClr>
              <a:buSzPct val="100000"/>
            </a:pPr>
            <a:r>
              <a:rPr lang="en-GB" dirty="0">
                <a:sym typeface="Calibri"/>
              </a:rPr>
              <a:t>Live in Ipswich, UK. Father of two kids</a:t>
            </a:r>
            <a:endParaRPr dirty="0"/>
          </a:p>
          <a:p>
            <a:pPr marR="0" lvl="0">
              <a:lnSpc>
                <a:spcPct val="150000"/>
              </a:lnSpc>
              <a:spcAft>
                <a:spcPts val="0"/>
              </a:spcAft>
              <a:buClr>
                <a:srgbClr val="10793F"/>
              </a:buClr>
              <a:buSzPct val="100000"/>
            </a:pPr>
            <a:r>
              <a:rPr lang="en-GB" dirty="0">
                <a:sym typeface="Calibri"/>
              </a:rPr>
              <a:t>Excel &amp; Power BI Trainer for 20+ Years</a:t>
            </a:r>
            <a:endParaRPr dirty="0"/>
          </a:p>
          <a:p>
            <a:pPr marR="0" lvl="0">
              <a:lnSpc>
                <a:spcPct val="150000"/>
              </a:lnSpc>
              <a:spcAft>
                <a:spcPts val="0"/>
              </a:spcAft>
              <a:buClr>
                <a:srgbClr val="10793F"/>
              </a:buClr>
              <a:buSzPct val="100000"/>
            </a:pPr>
            <a:r>
              <a:rPr lang="en-GB" dirty="0">
                <a:sym typeface="Calibri"/>
              </a:rPr>
              <a:t>Run the </a:t>
            </a:r>
            <a:r>
              <a:rPr lang="en-GB" dirty="0" err="1"/>
              <a:t>Computergaga</a:t>
            </a:r>
            <a:r>
              <a:rPr lang="en-GB" dirty="0">
                <a:sym typeface="Calibri"/>
              </a:rPr>
              <a:t> Blog &amp; YouTube Channel</a:t>
            </a:r>
            <a:endParaRPr dirty="0"/>
          </a:p>
          <a:p>
            <a:pPr marR="0" lvl="0">
              <a:lnSpc>
                <a:spcPct val="150000"/>
              </a:lnSpc>
              <a:spcAft>
                <a:spcPts val="0"/>
              </a:spcAft>
              <a:buClr>
                <a:srgbClr val="10793F"/>
              </a:buClr>
              <a:buSzPct val="100000"/>
            </a:pPr>
            <a:r>
              <a:rPr lang="en-GB" dirty="0">
                <a:sym typeface="Calibri"/>
              </a:rPr>
              <a:t>Author of “Advanced Excel Success” and </a:t>
            </a:r>
            <a:br>
              <a:rPr lang="en-GB" dirty="0">
                <a:sym typeface="Calibri"/>
              </a:rPr>
            </a:br>
            <a:r>
              <a:rPr lang="en-GB" dirty="0">
                <a:sym typeface="Calibri"/>
              </a:rPr>
              <a:t>“Advanced Excel Formulas”</a:t>
            </a:r>
            <a:endParaRPr dirty="0"/>
          </a:p>
          <a:p>
            <a:pPr marR="0" lvl="0">
              <a:lnSpc>
                <a:spcPct val="150000"/>
              </a:lnSpc>
              <a:spcAft>
                <a:spcPts val="0"/>
              </a:spcAft>
              <a:buClr>
                <a:srgbClr val="10793F"/>
              </a:buClr>
              <a:buSzPct val="100000"/>
            </a:pPr>
            <a:r>
              <a:rPr lang="en-GB" dirty="0">
                <a:sym typeface="Calibri"/>
              </a:rPr>
              <a:t>Organiser of the London Excel Meetup</a:t>
            </a:r>
            <a:endParaRPr dirty="0"/>
          </a:p>
        </p:txBody>
      </p:sp>
      <p:pic>
        <p:nvPicPr>
          <p:cNvPr id="112" name="Google Shape;112;p2" descr="Logo&#10;&#10;Description automatically generated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629839" y="3720618"/>
            <a:ext cx="1951095" cy="1813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95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FC1A5-498C-EB4D-D205-38E9B98E6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to Expect</a:t>
            </a:r>
            <a:endParaRPr lang="bg-B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C2615-7FBF-7497-0053-38E5669E1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Session 1: Understanding structures</a:t>
            </a:r>
          </a:p>
          <a:p>
            <a:r>
              <a:rPr lang="en-GB" dirty="0"/>
              <a:t>Break – 11:30</a:t>
            </a:r>
          </a:p>
          <a:p>
            <a:r>
              <a:rPr lang="en-GB" dirty="0"/>
              <a:t>Session 2: Lookup, combine &amp; compare</a:t>
            </a:r>
          </a:p>
          <a:p>
            <a:r>
              <a:rPr lang="en-GB" dirty="0"/>
              <a:t>Lunch – 13:00</a:t>
            </a:r>
          </a:p>
          <a:p>
            <a:r>
              <a:rPr lang="en-GB" dirty="0"/>
              <a:t>Session 3: Build a Slicer Driven Dashboard</a:t>
            </a:r>
          </a:p>
          <a:p>
            <a:r>
              <a:rPr lang="en-GB" dirty="0"/>
              <a:t>Break – 15:30</a:t>
            </a:r>
          </a:p>
          <a:p>
            <a:r>
              <a:rPr lang="en-GB" dirty="0"/>
              <a:t>Session 4: LAMBDA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0221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13002-6370-3283-8800-FB09EE270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D9BD6-ED02-7180-5FA5-82DBC3DA0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7125"/>
            <a:ext cx="8293443" cy="3476625"/>
          </a:xfrm>
        </p:spPr>
        <p:txBody>
          <a:bodyPr/>
          <a:lstStyle/>
          <a:p>
            <a:r>
              <a:rPr lang="en-GB" dirty="0"/>
              <a:t>Ranges (A1, C:C, $A$2, $D1, A2#)</a:t>
            </a:r>
          </a:p>
          <a:p>
            <a:r>
              <a:rPr lang="en-GB" dirty="0"/>
              <a:t>Tables (</a:t>
            </a:r>
            <a:r>
              <a:rPr lang="en-GB" dirty="0" err="1"/>
              <a:t>tblSales</a:t>
            </a:r>
            <a:r>
              <a:rPr lang="en-GB" dirty="0"/>
              <a:t>[Country], [@item])</a:t>
            </a:r>
          </a:p>
          <a:p>
            <a:r>
              <a:rPr lang="en-GB" dirty="0"/>
              <a:t>Defined Names (ranges, formulas, constants)</a:t>
            </a:r>
          </a:p>
          <a:p>
            <a:r>
              <a:rPr lang="en-GB" dirty="0"/>
              <a:t>Arrays ({“</a:t>
            </a:r>
            <a:r>
              <a:rPr lang="en-GB" dirty="0" err="1"/>
              <a:t>Hello”,”Goodbye</a:t>
            </a:r>
            <a:r>
              <a:rPr lang="en-GB" dirty="0"/>
              <a:t>”}, {23;65;34})</a:t>
            </a:r>
          </a:p>
          <a:p>
            <a:r>
              <a:rPr lang="en-GB" dirty="0"/>
              <a:t>Rich data types, Power BI, data model, queries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395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1CFAB-AE55-2737-5062-C8AFFFFA8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Combine, Lookup &amp; Compare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DFC0B-1D65-584C-2CC1-86473BE00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XLOOKUP</a:t>
            </a:r>
          </a:p>
          <a:p>
            <a:r>
              <a:rPr lang="en-GB" dirty="0"/>
              <a:t>FILTER</a:t>
            </a:r>
          </a:p>
          <a:p>
            <a:r>
              <a:rPr lang="en-GB" dirty="0"/>
              <a:t>COUNTIFS</a:t>
            </a:r>
          </a:p>
          <a:p>
            <a:r>
              <a:rPr lang="en-GB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019574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01881-F34E-5983-6508-7EE76BDE0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Fx</a:t>
            </a:r>
            <a:r>
              <a:rPr lang="en-GB" dirty="0"/>
              <a:t> with Charts and CF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A12FA-BA79-5F1B-B782-CA4406ECA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direct use of Table structured references or arrays (yet!)</a:t>
            </a:r>
          </a:p>
          <a:p>
            <a:r>
              <a:rPr lang="en-GB" dirty="0"/>
              <a:t>Define names for bridge</a:t>
            </a:r>
          </a:p>
          <a:p>
            <a:pPr lvl="1"/>
            <a:r>
              <a:rPr lang="en-GB" dirty="0"/>
              <a:t>Conditional Formatting</a:t>
            </a:r>
          </a:p>
          <a:p>
            <a:pPr lvl="1"/>
            <a:r>
              <a:rPr lang="en-GB" dirty="0"/>
              <a:t>Dynamic and effective labels and titles (not online)</a:t>
            </a:r>
          </a:p>
          <a:p>
            <a:pPr lvl="1"/>
            <a:r>
              <a:rPr lang="en-GB" dirty="0"/>
              <a:t>Dynamic formatting</a:t>
            </a:r>
          </a:p>
        </p:txBody>
      </p:sp>
    </p:spTree>
    <p:extLst>
      <p:ext uri="{BB962C8B-B14F-4D97-AF65-F5344CB8AC3E}">
        <p14:creationId xmlns:p14="http://schemas.microsoft.com/office/powerpoint/2010/main" val="2438930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393E9-CD02-932C-5446-F545D4785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Slicer controlled Dashboard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77B32A-82AB-44FF-7BEA-7E183DEA2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Make a Table</a:t>
            </a:r>
          </a:p>
          <a:p>
            <a:r>
              <a:rPr lang="en-GB" dirty="0"/>
              <a:t>Insert and move the Slicers</a:t>
            </a:r>
          </a:p>
          <a:p>
            <a:r>
              <a:rPr lang="en-GB" dirty="0"/>
              <a:t>SUBTOTAL to identify filtered rows</a:t>
            </a:r>
          </a:p>
          <a:p>
            <a:r>
              <a:rPr lang="en-GB" dirty="0"/>
              <a:t>SUBTOTAL &amp; SUMPRODUCT/SUM/SUMIFS</a:t>
            </a:r>
          </a:p>
        </p:txBody>
      </p:sp>
    </p:spTree>
    <p:extLst>
      <p:ext uri="{BB962C8B-B14F-4D97-AF65-F5344CB8AC3E}">
        <p14:creationId xmlns:p14="http://schemas.microsoft.com/office/powerpoint/2010/main" val="4073335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517DC-CA97-BE2A-99D6-14A715AC6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LAMBDA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96EDF-E230-2B0D-7B3C-7A73AEA39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Build own custom functions</a:t>
            </a:r>
          </a:p>
          <a:p>
            <a:pPr lvl="1"/>
            <a:r>
              <a:rPr lang="en-GB" dirty="0"/>
              <a:t>Build formula</a:t>
            </a:r>
          </a:p>
          <a:p>
            <a:pPr lvl="1"/>
            <a:r>
              <a:rPr lang="en-GB" dirty="0"/>
              <a:t>Convert to Lambda</a:t>
            </a:r>
          </a:p>
          <a:p>
            <a:pPr lvl="1"/>
            <a:r>
              <a:rPr lang="en-GB" dirty="0"/>
              <a:t>Test Lambda</a:t>
            </a:r>
          </a:p>
          <a:p>
            <a:pPr lvl="1"/>
            <a:r>
              <a:rPr lang="en-GB" dirty="0"/>
              <a:t>Define the Lambda</a:t>
            </a:r>
          </a:p>
          <a:p>
            <a:r>
              <a:rPr lang="en-GB" dirty="0"/>
              <a:t>Advanced Formula Environment (AFE)</a:t>
            </a:r>
          </a:p>
          <a:p>
            <a:r>
              <a:rPr lang="en-GB" dirty="0"/>
              <a:t>LAMBDA helper functions (MAP, BYROW, MAKEARRAY)</a:t>
            </a:r>
          </a:p>
        </p:txBody>
      </p:sp>
    </p:spTree>
    <p:extLst>
      <p:ext uri="{BB962C8B-B14F-4D97-AF65-F5344CB8AC3E}">
        <p14:creationId xmlns:p14="http://schemas.microsoft.com/office/powerpoint/2010/main" val="2899453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E518B-1DB4-3D8B-BD16-B74BB954F6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pic>
        <p:nvPicPr>
          <p:cNvPr id="7" name="Picture 6" descr="A cartoon character of a rhinoceros waving&#10;&#10;Description automatically generated">
            <a:extLst>
              <a:ext uri="{FF2B5EF4-FFF2-40B4-BE49-F238E27FC236}">
                <a16:creationId xmlns:a16="http://schemas.microsoft.com/office/drawing/2014/main" id="{75B50E1C-0719-16B6-559B-326642034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30" b="96387" l="9961" r="89844">
                        <a14:foregroundMark x1="41406" y1="92188" x2="41406" y2="92188"/>
                        <a14:foregroundMark x1="47949" y1="94336" x2="47949" y2="94336"/>
                        <a14:foregroundMark x1="58203" y1="96582" x2="58203" y2="96582"/>
                        <a14:foregroundMark x1="51855" y1="6836" x2="51855" y2="6836"/>
                        <a14:foregroundMark x1="66504" y1="6836" x2="66504" y2="6836"/>
                        <a14:foregroundMark x1="33887" y1="7227" x2="33887" y2="7227"/>
                        <a14:foregroundMark x1="32227" y1="8984" x2="32227" y2="8984"/>
                        <a14:foregroundMark x1="30957" y1="12305" x2="30957" y2="12305"/>
                        <a14:foregroundMark x1="30957" y1="15039" x2="30957" y2="15039"/>
                        <a14:foregroundMark x1="30957" y1="16309" x2="30957" y2="16309"/>
                        <a14:foregroundMark x1="31445" y1="11035" x2="31445" y2="11035"/>
                        <a14:foregroundMark x1="31738" y1="9961" x2="31738" y2="9961"/>
                        <a14:foregroundMark x1="31836" y1="17871" x2="31836" y2="17871"/>
                        <a14:foregroundMark x1="31445" y1="16992" x2="31445" y2="16992"/>
                        <a14:foregroundMark x1="30859" y1="14258" x2="30859" y2="14258"/>
                        <a14:foregroundMark x1="30859" y1="13672" x2="30859" y2="13672"/>
                        <a14:foregroundMark x1="32324" y1="18652" x2="32324" y2="18652"/>
                        <a14:foregroundMark x1="32324" y1="18652" x2="32324" y2="18652"/>
                        <a14:foregroundMark x1="49707" y1="2930" x2="49707" y2="2930"/>
                        <a14:foregroundMark x1="51074" y1="4004" x2="51074" y2="4004"/>
                        <a14:foregroundMark x1="53906" y1="4395" x2="53906" y2="4395"/>
                        <a14:foregroundMark x1="51953" y1="4102" x2="51953" y2="4102"/>
                        <a14:foregroundMark x1="51953" y1="4102" x2="51953" y2="4102"/>
                        <a14:foregroundMark x1="54590" y1="4785" x2="54590" y2="4785"/>
                        <a14:foregroundMark x1="32813" y1="19141" x2="32813" y2="19141"/>
                        <a14:foregroundMark x1="33984" y1="19824" x2="33984" y2="19824"/>
                        <a14:foregroundMark x1="36914" y1="26074" x2="36914" y2="26074"/>
                        <a14:foregroundMark x1="38770" y1="21484" x2="38770" y2="21484"/>
                        <a14:foregroundMark x1="38086" y1="36230" x2="38086" y2="36230"/>
                        <a14:foregroundMark x1="39063" y1="33594" x2="39063" y2="33594"/>
                        <a14:foregroundMark x1="37402" y1="30664" x2="37402" y2="30664"/>
                        <a14:foregroundMark x1="37988" y1="31934" x2="37988" y2="31934"/>
                        <a14:backgroundMark x1="62500" y1="63867" x2="62500" y2="63867"/>
                        <a14:backgroundMark x1="53125" y1="96582" x2="53125" y2="965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853" y="2772837"/>
            <a:ext cx="2962800" cy="2962800"/>
          </a:xfrm>
          <a:prstGeom prst="rect">
            <a:avLst/>
          </a:prstGeom>
        </p:spPr>
      </p:pic>
      <p:pic>
        <p:nvPicPr>
          <p:cNvPr id="4" name="Picture 3" descr="A cartoon character wearing a hoodie and jeans&#10;&#10;Description automatically generated">
            <a:extLst>
              <a:ext uri="{FF2B5EF4-FFF2-40B4-BE49-F238E27FC236}">
                <a16:creationId xmlns:a16="http://schemas.microsoft.com/office/drawing/2014/main" id="{A09AC2E3-0665-75A0-CC75-AC93330093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590" b="98438" l="9961" r="89844">
                        <a14:foregroundMark x1="39551" y1="12402" x2="39551" y2="12402"/>
                        <a14:foregroundMark x1="53320" y1="9863" x2="53320" y2="9863"/>
                        <a14:foregroundMark x1="67578" y1="7617" x2="67578" y2="7617"/>
                        <a14:foregroundMark x1="36230" y1="6348" x2="36230" y2="6348"/>
                        <a14:foregroundMark x1="38965" y1="94336" x2="38965" y2="94336"/>
                        <a14:foregroundMark x1="68359" y1="95801" x2="68359" y2="95801"/>
                        <a14:foregroundMark x1="41699" y1="98438" x2="41699" y2="98438"/>
                        <a14:foregroundMark x1="59570" y1="93066" x2="59570" y2="93066"/>
                        <a14:foregroundMark x1="67188" y1="5273" x2="67188" y2="5273"/>
                        <a14:foregroundMark x1="54590" y1="4590" x2="54590" y2="45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47" y="2771827"/>
            <a:ext cx="2963810" cy="296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51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BDA714E7E3D5488DC969E32EA5AF8C" ma:contentTypeVersion="11" ma:contentTypeDescription="Create a new document." ma:contentTypeScope="" ma:versionID="5ad571ecb88258c065b47eab2d65f692">
  <xsd:schema xmlns:xsd="http://www.w3.org/2001/XMLSchema" xmlns:xs="http://www.w3.org/2001/XMLSchema" xmlns:p="http://schemas.microsoft.com/office/2006/metadata/properties" xmlns:ns3="539ba9a2-7a02-434a-8091-01f8ddba1dd1" xmlns:ns4="4cf4a6b9-c480-447d-8226-544b290c16e5" targetNamespace="http://schemas.microsoft.com/office/2006/metadata/properties" ma:root="true" ma:fieldsID="9d18cbb7bbbd746efed14584e1f2147f" ns3:_="" ns4:_="">
    <xsd:import namespace="539ba9a2-7a02-434a-8091-01f8ddba1dd1"/>
    <xsd:import namespace="4cf4a6b9-c480-447d-8226-544b290c16e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9ba9a2-7a02-434a-8091-01f8ddba1dd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f4a6b9-c480-447d-8226-544b290c16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615507-F486-4D9D-9276-FEBD813CD82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63F6D46-77B2-4CA9-B39E-AEA7F20A1D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9ba9a2-7a02-434a-8091-01f8ddba1dd1"/>
    <ds:schemaRef ds:uri="4cf4a6b9-c480-447d-8226-544b290c16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FB1B3A3-A457-4ED9-A7E4-BFCAB1CAF4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3867</TotalTime>
  <Words>290</Words>
  <Application>Microsoft Office PowerPoint</Application>
  <PresentationFormat>Widescreen</PresentationFormat>
  <Paragraphs>55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Roboto Black</vt:lpstr>
      <vt:lpstr>Roboto Black</vt:lpstr>
      <vt:lpstr>Segoe UI Semibold</vt:lpstr>
      <vt:lpstr>Office Theme</vt:lpstr>
      <vt:lpstr>Advanced Formulas in Excel Beyond the Basics</vt:lpstr>
      <vt:lpstr>PowerPoint Presentation</vt:lpstr>
      <vt:lpstr>What to Expect</vt:lpstr>
      <vt:lpstr>Data structures</vt:lpstr>
      <vt:lpstr>Combine, Lookup &amp; Compare</vt:lpstr>
      <vt:lpstr>Fx with Charts and CF</vt:lpstr>
      <vt:lpstr>Slicer controlled Dashboard</vt:lpstr>
      <vt:lpstr>LAMBDA Function</vt:lpstr>
      <vt:lpstr>Thank you</vt:lpstr>
      <vt:lpstr>Connect with 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Boris Loukanov</dc:creator>
  <cp:lastModifiedBy>Alan Murray</cp:lastModifiedBy>
  <cp:revision>20</cp:revision>
  <dcterms:created xsi:type="dcterms:W3CDTF">2019-10-31T09:17:43Z</dcterms:created>
  <dcterms:modified xsi:type="dcterms:W3CDTF">2024-04-24T02:27:18Z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0x0101007ABDA714E7E3D5488DC969E32EA5AF8C</vt:lpwstr>
  </property>
</Properties>
</file>